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2" r:id="rId3"/>
    <p:sldId id="263" r:id="rId4"/>
    <p:sldId id="271" r:id="rId5"/>
    <p:sldId id="266" r:id="rId6"/>
    <p:sldId id="27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CC"/>
    <a:srgbClr val="EEB42D"/>
    <a:srgbClr val="99CCFF"/>
    <a:srgbClr val="6699FF"/>
    <a:srgbClr val="DCE6F2"/>
    <a:srgbClr val="33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9" autoAdjust="0"/>
    <p:restoredTop sz="96824" autoAdjust="0"/>
  </p:normalViewPr>
  <p:slideViewPr>
    <p:cSldViewPr snapToGrid="0">
      <p:cViewPr varScale="1">
        <p:scale>
          <a:sx n="106" d="100"/>
          <a:sy n="106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20C6B-1622-4952-ACFA-520E67822357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46C00-636A-4B87-9A86-EAFB4B188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8049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3349656"/>
            <a:ext cx="9144000" cy="58092"/>
          </a:xfrm>
          <a:prstGeom prst="rect">
            <a:avLst/>
          </a:prstGeom>
          <a:solidFill>
            <a:srgbClr val="EEB42D">
              <a:alpha val="69804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81200"/>
            <a:ext cx="8305800" cy="9906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4648200" cy="6858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  <a:effectLst>
            <a:outerShdw blurRad="50800" dist="38100" dir="2700000" algn="tl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35571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VIP@VCU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4211177" cy="1447800"/>
          </a:xfrm>
          <a:prstGeom prst="rect">
            <a:avLst/>
          </a:prstGeom>
        </p:spPr>
      </p:pic>
      <p:pic>
        <p:nvPicPr>
          <p:cNvPr id="1026" name="Picture 2" descr="C:\Users\rhklenke\Desktop\Temp\VIP\soebrandmarkhorizontal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909060"/>
            <a:ext cx="4554908" cy="9489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90227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>
            <a:lvl1pPr algn="l"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7162800"/>
            <a:ext cx="3886200" cy="365125"/>
          </a:xfr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 algn="r"/>
            <a:r>
              <a:rPr lang="en-US" dirty="0" smtClean="0"/>
              <a:t>Vertically Integrated Projects Program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220200" cy="11430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  <a:effectLst>
            <a:outerShdw blurRad="50800" dist="38100" dir="2700000" algn="tl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627786" y="6387862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Vertically Integrated Projects Program</a:t>
            </a:r>
            <a:endParaRPr lang="en-US" sz="1600" dirty="0"/>
          </a:p>
        </p:txBody>
      </p:sp>
      <p:pic>
        <p:nvPicPr>
          <p:cNvPr id="12" name="Picture 11" descr="VIP@VCU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92114" y="6241162"/>
            <a:ext cx="1636756" cy="56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868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627786" y="6387862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Vertically Integrated Projects Program</a:t>
            </a:r>
            <a:endParaRPr lang="en-US" sz="1600" dirty="0"/>
          </a:p>
        </p:txBody>
      </p:sp>
      <p:pic>
        <p:nvPicPr>
          <p:cNvPr id="14" name="Picture 13" descr="VIP@VCU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92114" y="6241162"/>
            <a:ext cx="1636756" cy="56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042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627786" y="6387862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Vertically Integrated Projects Program</a:t>
            </a:r>
            <a:endParaRPr lang="en-US" sz="1600" dirty="0"/>
          </a:p>
        </p:txBody>
      </p:sp>
      <p:pic>
        <p:nvPicPr>
          <p:cNvPr id="14" name="Picture 13" descr="VIP@VCU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92114" y="6241162"/>
            <a:ext cx="1636756" cy="56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3614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627786" y="6387862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Vertically Integrated Projects Program</a:t>
            </a:r>
            <a:endParaRPr lang="en-US" sz="1600" dirty="0"/>
          </a:p>
        </p:txBody>
      </p:sp>
      <p:pic>
        <p:nvPicPr>
          <p:cNvPr id="16" name="Picture 15" descr="VIP@VCU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92114" y="6241162"/>
            <a:ext cx="1636756" cy="56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0432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627786" y="6387862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Vertically Integrated Projects Program</a:t>
            </a:r>
            <a:endParaRPr lang="en-US" sz="1600" dirty="0"/>
          </a:p>
        </p:txBody>
      </p:sp>
      <p:pic>
        <p:nvPicPr>
          <p:cNvPr id="8" name="Picture 7" descr="VIP@VCU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92114" y="6241162"/>
            <a:ext cx="1636756" cy="56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368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27000" y="-457200"/>
            <a:ext cx="9372600" cy="156210"/>
          </a:xfrm>
          <a:prstGeom prst="rect">
            <a:avLst/>
          </a:prstGeom>
          <a:solidFill>
            <a:srgbClr val="EEB42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220200" cy="11430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  <a:effectLst>
            <a:outerShdw blurRad="50800" dist="38100" dir="2700000" algn="tl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627786" y="6387862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Vertically Integrated Projects Program</a:t>
            </a:r>
            <a:endParaRPr lang="en-US" sz="1600" dirty="0"/>
          </a:p>
        </p:txBody>
      </p:sp>
      <p:pic>
        <p:nvPicPr>
          <p:cNvPr id="13" name="Picture 12" descr="VIP@VCU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92114" y="6241162"/>
            <a:ext cx="1636756" cy="56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3142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1FF3-8A55-455D-9837-CC0ACBF75FBD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854B-1866-469C-A1CE-1227C41381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316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01FF3-8A55-455D-9837-CC0ACBF75FBD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B854B-1866-469C-A1CE-1227C41381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487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VIP: </a:t>
            </a:r>
            <a:r>
              <a:rPr lang="en-US" sz="5000" dirty="0" smtClean="0"/>
              <a:t>Design </a:t>
            </a:r>
            <a:r>
              <a:rPr lang="en-US" sz="5000" dirty="0" smtClean="0"/>
              <a:t>Notebooks</a:t>
            </a:r>
            <a:endParaRPr lang="en-US" sz="5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4814046" y="3733800"/>
            <a:ext cx="4329953" cy="190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Julie Sonnenberg-Klein</a:t>
            </a:r>
          </a:p>
          <a:p>
            <a:pPr marL="0" indent="0">
              <a:buNone/>
            </a:pPr>
            <a:r>
              <a:rPr lang="en-US" sz="2000" dirty="0" smtClean="0"/>
              <a:t>Academic Program Manager</a:t>
            </a:r>
          </a:p>
          <a:p>
            <a:pPr marL="0" indent="0">
              <a:buNone/>
            </a:pPr>
            <a:r>
              <a:rPr lang="en-US" sz="2000" dirty="0" smtClean="0"/>
              <a:t>Vertically Integrated Projects Program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0" y="5105400"/>
            <a:ext cx="2057400" cy="51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7072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Documentation &amp; Design Notebooks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Weekly assignments won’t be like regular HW</a:t>
            </a:r>
          </a:p>
          <a:p>
            <a:pPr lvl="1"/>
            <a:r>
              <a:rPr lang="en-US" dirty="0" smtClean="0"/>
              <a:t>Read research papers, equipment documentation</a:t>
            </a:r>
          </a:p>
          <a:p>
            <a:pPr lvl="1"/>
            <a:r>
              <a:rPr lang="en-US" dirty="0" smtClean="0"/>
              <a:t>Research ways to design/build/program</a:t>
            </a:r>
          </a:p>
          <a:p>
            <a:pPr lvl="1"/>
            <a:r>
              <a:rPr lang="en-US" dirty="0" smtClean="0"/>
              <a:t>Up to elbows in wires or foam rubber</a:t>
            </a:r>
          </a:p>
          <a:p>
            <a:r>
              <a:rPr lang="en-US" dirty="0" smtClean="0"/>
              <a:t>Instructor won’t grade you every week</a:t>
            </a:r>
          </a:p>
          <a:p>
            <a:pPr lvl="1"/>
            <a:r>
              <a:rPr lang="en-US" dirty="0" smtClean="0"/>
              <a:t>You’ll document everything you do in a design notebook</a:t>
            </a:r>
          </a:p>
          <a:p>
            <a:pPr lvl="1"/>
            <a:r>
              <a:rPr lang="en-US" dirty="0" smtClean="0"/>
              <a:t>2 notebook evaluations: midterm &amp; </a:t>
            </a:r>
            <a:r>
              <a:rPr lang="en-US" dirty="0" smtClean="0"/>
              <a:t>final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829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Design Notebook</a:t>
            </a:r>
            <a:br>
              <a:rPr lang="en-US" dirty="0" smtClean="0"/>
            </a:br>
            <a:r>
              <a:rPr lang="en-US" b="1" dirty="0" smtClean="0"/>
              <a:t>Justification for your Grade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Come to class, open your design notebook</a:t>
            </a:r>
          </a:p>
          <a:p>
            <a:pPr lvl="1"/>
            <a:r>
              <a:rPr lang="en-US" dirty="0" smtClean="0"/>
              <a:t>Write down the date</a:t>
            </a:r>
          </a:p>
          <a:p>
            <a:pPr lvl="1"/>
            <a:r>
              <a:rPr lang="en-US" dirty="0" smtClean="0"/>
              <a:t>Take notes</a:t>
            </a:r>
          </a:p>
          <a:p>
            <a:pPr lvl="1"/>
            <a:r>
              <a:rPr lang="en-US" dirty="0" smtClean="0"/>
              <a:t>Write to-do lists</a:t>
            </a:r>
          </a:p>
          <a:p>
            <a:r>
              <a:rPr lang="en-US" dirty="0" smtClean="0"/>
              <a:t>Subteam meeting, open your design notebook</a:t>
            </a:r>
          </a:p>
          <a:p>
            <a:pPr lvl="1"/>
            <a:r>
              <a:rPr lang="en-US" dirty="0" smtClean="0"/>
              <a:t>Date, attendees</a:t>
            </a:r>
          </a:p>
          <a:p>
            <a:pPr lvl="1"/>
            <a:r>
              <a:rPr lang="en-US" dirty="0" smtClean="0"/>
              <a:t>Take notes</a:t>
            </a:r>
          </a:p>
          <a:p>
            <a:pPr lvl="1"/>
            <a:r>
              <a:rPr lang="en-US" dirty="0" smtClean="0"/>
              <a:t>Write to-do lists, 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80463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 List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2737630" cy="4754563"/>
          </a:xfrm>
        </p:spPr>
        <p:txBody>
          <a:bodyPr/>
          <a:lstStyle/>
          <a:p>
            <a:r>
              <a:rPr lang="en-US" dirty="0" smtClean="0"/>
              <a:t>Clear checkboxes</a:t>
            </a:r>
          </a:p>
          <a:p>
            <a:r>
              <a:rPr lang="en-US" dirty="0" smtClean="0"/>
              <a:t>Noted </a:t>
            </a:r>
            <a:br>
              <a:rPr lang="en-US" dirty="0" smtClean="0"/>
            </a:br>
            <a:r>
              <a:rPr lang="en-US" dirty="0" smtClean="0"/>
              <a:t>dates items completed</a:t>
            </a:r>
          </a:p>
          <a:p>
            <a:r>
              <a:rPr lang="en-US" dirty="0" smtClean="0"/>
              <a:t>Wrote notes on list items below list.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94830" y="1539081"/>
            <a:ext cx="5922589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465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You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Date every page</a:t>
            </a:r>
          </a:p>
          <a:p>
            <a:r>
              <a:rPr lang="en-US" dirty="0" smtClean="0"/>
              <a:t>Initial every page</a:t>
            </a:r>
          </a:p>
          <a:p>
            <a:pPr lvl="1"/>
            <a:r>
              <a:rPr lang="en-US" dirty="0" smtClean="0"/>
              <a:t>Above &amp; beyond: sign-off on each other’s pages</a:t>
            </a:r>
          </a:p>
          <a:p>
            <a:r>
              <a:rPr lang="en-US" dirty="0" smtClean="0"/>
              <a:t>Include</a:t>
            </a:r>
          </a:p>
          <a:p>
            <a:pPr lvl="1"/>
            <a:r>
              <a:rPr lang="en-US" dirty="0" smtClean="0"/>
              <a:t>Technical notes</a:t>
            </a:r>
          </a:p>
          <a:p>
            <a:pPr lvl="1"/>
            <a:r>
              <a:rPr lang="en-US" dirty="0" smtClean="0"/>
              <a:t>Design decisions</a:t>
            </a:r>
          </a:p>
          <a:p>
            <a:pPr lvl="1"/>
            <a:r>
              <a:rPr lang="en-US" dirty="0" smtClean="0"/>
              <a:t>Important websites</a:t>
            </a:r>
          </a:p>
          <a:p>
            <a:pPr lvl="1"/>
            <a:r>
              <a:rPr lang="en-US" dirty="0" smtClean="0"/>
              <a:t>Copies or pointers to code</a:t>
            </a:r>
          </a:p>
          <a:p>
            <a:r>
              <a:rPr lang="en-US" dirty="0" smtClean="0"/>
              <a:t>You have Intellectual Property rights</a:t>
            </a:r>
          </a:p>
          <a:p>
            <a:pPr lvl="1"/>
            <a:r>
              <a:rPr lang="en-US" b="1" dirty="0" smtClean="0"/>
              <a:t>Notebook documents your </a:t>
            </a:r>
            <a:r>
              <a:rPr lang="en-US" b="1" dirty="0" smtClean="0"/>
              <a:t>contributions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51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343247"/>
            <a:ext cx="7000875" cy="49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425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Notebook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Midterm (before drop with a W deadline)</a:t>
            </a:r>
          </a:p>
          <a:p>
            <a:r>
              <a:rPr lang="en-US" dirty="0" smtClean="0"/>
              <a:t>Finals</a:t>
            </a:r>
          </a:p>
          <a:p>
            <a:r>
              <a:rPr lang="en-US" dirty="0" smtClean="0"/>
              <a:t>Main place to prove what you’ve done</a:t>
            </a:r>
          </a:p>
          <a:p>
            <a:pPr lvl="1"/>
            <a:r>
              <a:rPr lang="en-US" dirty="0" smtClean="0"/>
              <a:t>Note in the notebook?  </a:t>
            </a:r>
            <a:br>
              <a:rPr lang="en-US" dirty="0" smtClean="0"/>
            </a:br>
            <a:r>
              <a:rPr lang="en-US" dirty="0" smtClean="0"/>
              <a:t>		It didn’t happen.</a:t>
            </a:r>
          </a:p>
          <a:p>
            <a:pPr lvl="1"/>
            <a:r>
              <a:rPr lang="en-US" dirty="0" smtClean="0"/>
              <a:t>No notes from subteam meeting?  </a:t>
            </a:r>
            <a:br>
              <a:rPr lang="en-US" dirty="0" smtClean="0"/>
            </a:br>
            <a:r>
              <a:rPr lang="en-US" dirty="0" smtClean="0"/>
              <a:t>		You didn’t go.</a:t>
            </a:r>
          </a:p>
          <a:p>
            <a:pPr lvl="1"/>
            <a:r>
              <a:rPr lang="en-US" dirty="0" smtClean="0"/>
              <a:t>No checklists for the first three weeks?</a:t>
            </a:r>
            <a:br>
              <a:rPr lang="en-US" dirty="0" smtClean="0"/>
            </a:br>
            <a:r>
              <a:rPr lang="en-US" dirty="0" smtClean="0"/>
              <a:t>		You must not have done anything.</a:t>
            </a:r>
          </a:p>
          <a:p>
            <a:r>
              <a:rPr lang="en-US" b="1" dirty="0" smtClean="0"/>
              <a:t>Don’t want a blank notebook</a:t>
            </a:r>
          </a:p>
        </p:txBody>
      </p:sp>
    </p:spTree>
    <p:extLst>
      <p:ext uri="{BB962C8B-B14F-4D97-AF65-F5344CB8AC3E}">
        <p14:creationId xmlns:p14="http://schemas.microsoft.com/office/powerpoint/2010/main" xmlns="" val="32820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Bound notebook</a:t>
            </a:r>
          </a:p>
          <a:p>
            <a:pPr lvl="1"/>
            <a:r>
              <a:rPr lang="en-US" dirty="0" smtClean="0"/>
              <a:t>Big, small, whatever</a:t>
            </a:r>
          </a:p>
          <a:p>
            <a:pPr lvl="1"/>
            <a:r>
              <a:rPr lang="en-US" dirty="0" smtClean="0"/>
              <a:t>Lined, graph paper, whatever</a:t>
            </a:r>
          </a:p>
          <a:p>
            <a:r>
              <a:rPr lang="en-US" dirty="0" smtClean="0"/>
              <a:t>Inner and/or outer Cover: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Team</a:t>
            </a:r>
          </a:p>
          <a:p>
            <a:pPr lvl="1"/>
            <a:r>
              <a:rPr lang="en-US" dirty="0" smtClean="0"/>
              <a:t>Semester</a:t>
            </a:r>
          </a:p>
          <a:p>
            <a:pPr lvl="1"/>
            <a:r>
              <a:rPr lang="en-US" dirty="0" smtClean="0"/>
              <a:t>Your contact information</a:t>
            </a:r>
          </a:p>
          <a:p>
            <a:pPr lvl="1"/>
            <a:r>
              <a:rPr lang="en-US" dirty="0" smtClean="0"/>
              <a:t>Team members’ names, cell numbers, emails (inside)</a:t>
            </a:r>
          </a:p>
          <a:p>
            <a:r>
              <a:rPr lang="en-US" dirty="0" smtClean="0"/>
              <a:t>Number all of the </a:t>
            </a:r>
            <a:r>
              <a:rPr lang="en-US" dirty="0" smtClean="0"/>
              <a:t>pages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09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2315</TotalTime>
  <Words>216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VIP: Design Notebooks</vt:lpstr>
      <vt:lpstr>Documentation &amp; Design Notebooks</vt:lpstr>
      <vt:lpstr>Design Notebook Justification for your Grade</vt:lpstr>
      <vt:lpstr>To-do List Example</vt:lpstr>
      <vt:lpstr>As You Work</vt:lpstr>
      <vt:lpstr>Narrative Example</vt:lpstr>
      <vt:lpstr>Design Notebook Evaluations</vt:lpstr>
      <vt:lpstr>What You Need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Sonnenberg-Klein</dc:creator>
  <cp:lastModifiedBy>VCU</cp:lastModifiedBy>
  <cp:revision>108</cp:revision>
  <dcterms:created xsi:type="dcterms:W3CDTF">2014-06-25T17:20:49Z</dcterms:created>
  <dcterms:modified xsi:type="dcterms:W3CDTF">2015-09-01T20:45:33Z</dcterms:modified>
</cp:coreProperties>
</file>